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B9A5C-8A5B-41FF-8F82-C40B0577A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9F7CC2-2395-4F24-9D14-B4A51C404D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DE7CA-0F43-4572-976E-77C28D27E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01FE4-CF9B-450D-B462-7719AC092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3CD4-872A-4FC4-B5F5-B1C71F25A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457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16261-5564-4E2F-B7D3-D55F7BED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890708-5AAA-4DC3-983E-05F0DA08F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CAF20-AD2C-4222-A058-9EEB33769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88D4F-DE4C-4BA9-A542-1D996B5B1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12C50-C298-4845-B28C-BAE45FD55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1260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89845C-E585-43A3-A917-F49902F7FE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589C6E-6194-4B69-8E54-61408DE508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59128-2AB7-44AD-9DE5-69EE91151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169E6-14F6-4F18-820B-7749423A1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06B3EB-D25E-49DB-9636-A5C6E46CB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2693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E5584-1719-47ED-A713-A950B0CB7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E353B-D6E1-40E3-89D8-E42F97EE9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2B7F5E-F8C5-4565-9FB4-4DF27B99A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326E4-C715-4CD8-A8E7-D8AD8DB70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A7162-7B5C-4FD5-85E6-26FE6E0CA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6367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D2A4E-689D-4B83-B89C-F57791CC2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CFFFD-9108-4A15-AE8D-08BD18B79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BF97B-7992-461D-A3F8-BA47A77C9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28C85-41A5-4F5A-BDCB-84CE883C4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04778-2E4F-4CD8-971C-E3823A308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815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A0F65-6120-4382-B4AD-5F363E83E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FA58E-3C4A-4C4E-8A12-8AE4E9991C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295A8-01C4-4E53-B7A5-CDB03A692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D4799D-7212-406F-9D98-78A6B2AA8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FE9B17-9A40-4180-B4F4-B2C98027F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B8710-3864-4AA3-B037-B9FABE8B4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081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17642-3081-407D-B6C2-F9B3D9A38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8B798-788B-463E-B2A7-8C0CAC49E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F58CB-157D-49C8-8F5D-77ADA3BD4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6FBBD0-CC17-4B4E-8A37-AEBE93AC34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06EBF2-A0C0-4C33-91CD-72F4CD1359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58DF40-2FEA-4727-B4CC-0B87B15E3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3B14C8-183A-4E86-B5E2-B4D93D026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128366-BD45-4692-A31E-DAE7C323D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592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E398A-5268-434C-B81E-AB8B0CE7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54AB8A-70FC-4102-A3D8-402940AAA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0F7CBC-5900-492F-85A9-A5049E199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9C7020-6770-4036-92B8-1BE0F8839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0751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BD4B0-BB28-4CC5-88EA-8E7F11B83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A2965D-3105-4011-9171-7AD186C3F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EAB4A8-E6A5-4368-89AD-60E4B05EA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957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E56A9-2057-486D-B430-C3BB958BC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51D48-E988-48DD-879B-28FDAA407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630084-D3ED-4C36-A319-B7220864C2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1627D-2167-41A6-9227-E3199414A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D910B-BB62-40F8-A175-6B22374CB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78236-1FF7-4E22-A7AF-3E7B3C354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6830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EDBBA-77F4-4FA7-9351-6440D422C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34741-2EBD-4288-9190-60AA8A7A60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D870CB-74B9-4F3A-8EDB-38FCBA637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DAFD81-5A5C-47A5-B05F-44631EE4F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EDA163-3205-4396-94BB-B2CDB22D3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B59785-7614-4E6E-AAF0-E81D7DEFA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271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2411E9-86AA-470A-8F06-78C534CE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9BBCB-6F5B-4EFA-98CB-9653439D7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A19BF-E75D-4747-B24F-747308513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F91B3-CD46-446E-B816-F0225FC70C06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045AB-E7EE-4795-89B1-3AE887D43D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989BC-70AD-4E65-83E5-BB96DDCE3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635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74848A9-6239-424E-BA20-944825C3DA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363" y="6271347"/>
            <a:ext cx="4451927" cy="485868"/>
          </a:xfrm>
        </p:spPr>
        <p:txBody>
          <a:bodyPr/>
          <a:lstStyle/>
          <a:p>
            <a:r>
              <a:rPr lang="en-IN" b="1" dirty="0">
                <a:solidFill>
                  <a:schemeClr val="accent4"/>
                </a:solidFill>
              </a:rPr>
              <a:t>Presenter: Pranav Nandeshwar</a:t>
            </a:r>
          </a:p>
          <a:p>
            <a:endParaRPr lang="en-IN" dirty="0">
              <a:solidFill>
                <a:schemeClr val="accent4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FC0061F-0A4B-4B01-9015-76F3F461D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63" y="4728060"/>
            <a:ext cx="9744363" cy="1438564"/>
          </a:xfrm>
        </p:spPr>
        <p:txBody>
          <a:bodyPr>
            <a:normAutofit fontScale="90000"/>
          </a:bodyPr>
          <a:lstStyle/>
          <a:p>
            <a:pPr algn="l"/>
            <a:r>
              <a:rPr lang="en-IN" b="1" dirty="0">
                <a:solidFill>
                  <a:schemeClr val="accent4"/>
                </a:solidFill>
              </a:rPr>
              <a:t>Analysing Student Mental Health: </a:t>
            </a:r>
            <a:br>
              <a:rPr lang="en-IN" b="1" dirty="0">
                <a:solidFill>
                  <a:schemeClr val="accent4"/>
                </a:solidFill>
              </a:rPr>
            </a:br>
            <a:r>
              <a:rPr lang="en-IN" b="1" dirty="0">
                <a:solidFill>
                  <a:schemeClr val="accent4"/>
                </a:solidFill>
              </a:rPr>
              <a:t>A Comprehensive Guide</a:t>
            </a:r>
            <a:endParaRPr lang="en-IN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5126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6F6218-A16F-4C97-9614-8503315BA5D1}"/>
              </a:ext>
            </a:extLst>
          </p:cNvPr>
          <p:cNvSpPr/>
          <p:nvPr/>
        </p:nvSpPr>
        <p:spPr>
          <a:xfrm>
            <a:off x="1215514" y="1489424"/>
            <a:ext cx="27440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Century" panose="02040604050505020304" pitchFamily="18" charset="0"/>
              </a:rPr>
              <a:t>Thank You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5AC777-1E85-4552-8E33-4944C9872501}"/>
              </a:ext>
            </a:extLst>
          </p:cNvPr>
          <p:cNvSpPr/>
          <p:nvPr/>
        </p:nvSpPr>
        <p:spPr>
          <a:xfrm>
            <a:off x="1215514" y="2413061"/>
            <a:ext cx="4358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Contact: pranav.Nandeshwar@outlook.com</a:t>
            </a:r>
          </a:p>
        </p:txBody>
      </p:sp>
    </p:spTree>
    <p:extLst>
      <p:ext uri="{BB962C8B-B14F-4D97-AF65-F5344CB8AC3E}">
        <p14:creationId xmlns:p14="http://schemas.microsoft.com/office/powerpoint/2010/main" val="3509886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9A0BC6-D7D0-49BF-A777-AF37D71010B0}"/>
              </a:ext>
            </a:extLst>
          </p:cNvPr>
          <p:cNvSpPr txBox="1"/>
          <p:nvPr/>
        </p:nvSpPr>
        <p:spPr>
          <a:xfrm>
            <a:off x="1071418" y="1117662"/>
            <a:ext cx="1431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N" b="1" dirty="0"/>
              <a:t>Content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4354D-AED1-4ED6-AE66-29F668E5BFE6}"/>
              </a:ext>
            </a:extLst>
          </p:cNvPr>
          <p:cNvSpPr txBox="1"/>
          <p:nvPr/>
        </p:nvSpPr>
        <p:spPr>
          <a:xfrm>
            <a:off x="3038764" y="1385516"/>
            <a:ext cx="3260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N" dirty="0"/>
              <a:t>Section 1: Demographic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145D91-5620-48DD-87E3-42059E0FEB0B}"/>
              </a:ext>
            </a:extLst>
          </p:cNvPr>
          <p:cNvSpPr txBox="1"/>
          <p:nvPr/>
        </p:nvSpPr>
        <p:spPr>
          <a:xfrm>
            <a:off x="3038764" y="1773290"/>
            <a:ext cx="4082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N" dirty="0"/>
              <a:t>Section 2: Mental Health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D6D797-5C91-47E5-B9F9-7527C5822612}"/>
              </a:ext>
            </a:extLst>
          </p:cNvPr>
          <p:cNvSpPr txBox="1"/>
          <p:nvPr/>
        </p:nvSpPr>
        <p:spPr>
          <a:xfrm>
            <a:off x="3038764" y="2161064"/>
            <a:ext cx="5144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N" dirty="0"/>
              <a:t>Section 3: Academic Performance and Activities</a:t>
            </a:r>
          </a:p>
        </p:txBody>
      </p:sp>
    </p:spTree>
    <p:extLst>
      <p:ext uri="{BB962C8B-B14F-4D97-AF65-F5344CB8AC3E}">
        <p14:creationId xmlns:p14="http://schemas.microsoft.com/office/powerpoint/2010/main" val="2348548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FB952A-657C-4400-95E9-DD5F3E76C070}"/>
              </a:ext>
            </a:extLst>
          </p:cNvPr>
          <p:cNvSpPr/>
          <p:nvPr/>
        </p:nvSpPr>
        <p:spPr>
          <a:xfrm>
            <a:off x="5244645" y="1507897"/>
            <a:ext cx="1702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Century" panose="02040604050505020304" pitchFamily="18" charset="0"/>
              </a:rPr>
              <a:t>Section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EFCCB5-C101-4F9D-AD58-41150109C183}"/>
              </a:ext>
            </a:extLst>
          </p:cNvPr>
          <p:cNvSpPr/>
          <p:nvPr/>
        </p:nvSpPr>
        <p:spPr>
          <a:xfrm>
            <a:off x="3346401" y="3075057"/>
            <a:ext cx="549919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Century" panose="02040604050505020304" pitchFamily="18" charset="0"/>
              </a:rPr>
              <a:t>Demographic Analysis</a:t>
            </a:r>
          </a:p>
        </p:txBody>
      </p:sp>
    </p:spTree>
    <p:extLst>
      <p:ext uri="{BB962C8B-B14F-4D97-AF65-F5344CB8AC3E}">
        <p14:creationId xmlns:p14="http://schemas.microsoft.com/office/powerpoint/2010/main" val="1119879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FB952A-657C-4400-95E9-DD5F3E76C070}"/>
              </a:ext>
            </a:extLst>
          </p:cNvPr>
          <p:cNvSpPr/>
          <p:nvPr/>
        </p:nvSpPr>
        <p:spPr>
          <a:xfrm>
            <a:off x="1567502" y="4789400"/>
            <a:ext cx="29111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rgbClr val="00B0F0"/>
                </a:solidFill>
              </a:rPr>
              <a:t>Gender Distribution and 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EFCCB5-C101-4F9D-AD58-41150109C183}"/>
              </a:ext>
            </a:extLst>
          </p:cNvPr>
          <p:cNvSpPr/>
          <p:nvPr/>
        </p:nvSpPr>
        <p:spPr>
          <a:xfrm>
            <a:off x="579206" y="270225"/>
            <a:ext cx="40382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latin typeface="Century" panose="02040604050505020304" pitchFamily="18" charset="0"/>
              </a:rPr>
              <a:t>Gender Distribution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C67427-B638-4152-AAEA-38753CE88C76}"/>
              </a:ext>
            </a:extLst>
          </p:cNvPr>
          <p:cNvSpPr/>
          <p:nvPr/>
        </p:nvSpPr>
        <p:spPr>
          <a:xfrm>
            <a:off x="6837680" y="4789400"/>
            <a:ext cx="4430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rgbClr val="00B0F0"/>
                </a:solidFill>
              </a:rPr>
              <a:t>Average Age and Age Distribution by Gender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88F8FC-A2BB-4045-BE57-6126E3266AF1}"/>
              </a:ext>
            </a:extLst>
          </p:cNvPr>
          <p:cNvSpPr/>
          <p:nvPr/>
        </p:nvSpPr>
        <p:spPr>
          <a:xfrm>
            <a:off x="579206" y="5313464"/>
            <a:ext cx="53135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600" dirty="0"/>
              <a:t>Understanding the count of students grouped by gender provides insights into the demographic composition of the dataset.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BFBDD2-D128-4BA6-AA16-DCEB394F7F47}"/>
              </a:ext>
            </a:extLst>
          </p:cNvPr>
          <p:cNvSpPr/>
          <p:nvPr/>
        </p:nvSpPr>
        <p:spPr>
          <a:xfrm>
            <a:off x="6299201" y="5313464"/>
            <a:ext cx="51354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600" dirty="0"/>
              <a:t>Exploring the average age and age distribution by gender sheds light on the age demographics of the student population.</a:t>
            </a:r>
          </a:p>
        </p:txBody>
      </p:sp>
    </p:spTree>
    <p:extLst>
      <p:ext uri="{BB962C8B-B14F-4D97-AF65-F5344CB8AC3E}">
        <p14:creationId xmlns:p14="http://schemas.microsoft.com/office/powerpoint/2010/main" val="3545601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FB952A-657C-4400-95E9-DD5F3E76C070}"/>
              </a:ext>
            </a:extLst>
          </p:cNvPr>
          <p:cNvSpPr/>
          <p:nvPr/>
        </p:nvSpPr>
        <p:spPr>
          <a:xfrm>
            <a:off x="5244645" y="1554079"/>
            <a:ext cx="1702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Century" panose="02040604050505020304" pitchFamily="18" charset="0"/>
              </a:rPr>
              <a:t>Section 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ED1D32-1A2E-4F08-A625-A4F121BE0C99}"/>
              </a:ext>
            </a:extLst>
          </p:cNvPr>
          <p:cNvSpPr/>
          <p:nvPr/>
        </p:nvSpPr>
        <p:spPr>
          <a:xfrm>
            <a:off x="3178887" y="3075057"/>
            <a:ext cx="583422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Century" panose="02040604050505020304" pitchFamily="18" charset="0"/>
              </a:rPr>
              <a:t>Mental Health Analysis</a:t>
            </a:r>
          </a:p>
        </p:txBody>
      </p:sp>
    </p:spTree>
    <p:extLst>
      <p:ext uri="{BB962C8B-B14F-4D97-AF65-F5344CB8AC3E}">
        <p14:creationId xmlns:p14="http://schemas.microsoft.com/office/powerpoint/2010/main" val="352670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EBF119-1BFD-4904-BC4B-036400E5D6BE}"/>
              </a:ext>
            </a:extLst>
          </p:cNvPr>
          <p:cNvSpPr/>
          <p:nvPr/>
        </p:nvSpPr>
        <p:spPr>
          <a:xfrm>
            <a:off x="4670275" y="297933"/>
            <a:ext cx="695830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>
                <a:latin typeface="Century" panose="02040604050505020304" pitchFamily="18" charset="0"/>
              </a:rPr>
              <a:t>Social Comparison and Personal Perception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563BE8-CF1B-41EF-B565-56E39C82076B}"/>
              </a:ext>
            </a:extLst>
          </p:cNvPr>
          <p:cNvSpPr/>
          <p:nvPr/>
        </p:nvSpPr>
        <p:spPr>
          <a:xfrm>
            <a:off x="4849053" y="1727681"/>
            <a:ext cx="33382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Perceptions of Friends' Prospects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94C618-47F0-4FC2-AAAD-C685030E4750}"/>
              </a:ext>
            </a:extLst>
          </p:cNvPr>
          <p:cNvSpPr/>
          <p:nvPr/>
        </p:nvSpPr>
        <p:spPr>
          <a:xfrm>
            <a:off x="4849053" y="2097013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600" dirty="0"/>
              <a:t>Understanding how students perceive their friends' prospects offers insights into social comparison and its impact on mental health.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F6FF65-5552-44CA-B699-EC97E6DDA2B8}"/>
              </a:ext>
            </a:extLst>
          </p:cNvPr>
          <p:cNvSpPr/>
          <p:nvPr/>
        </p:nvSpPr>
        <p:spPr>
          <a:xfrm>
            <a:off x="4849053" y="3190525"/>
            <a:ext cx="38620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Creativity, Intelligence, and Self-Worth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70CC78-1920-4EBD-B375-C25FF1378520}"/>
              </a:ext>
            </a:extLst>
          </p:cNvPr>
          <p:cNvSpPr/>
          <p:nvPr/>
        </p:nvSpPr>
        <p:spPr>
          <a:xfrm>
            <a:off x="4849053" y="3559857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600" dirty="0"/>
              <a:t>Exploring students' perceptions of their creativity, intelligence, and self-worth provides valuable insights into personal perception and its relationship to mental well-being.</a:t>
            </a:r>
          </a:p>
        </p:txBody>
      </p:sp>
    </p:spTree>
    <p:extLst>
      <p:ext uri="{BB962C8B-B14F-4D97-AF65-F5344CB8AC3E}">
        <p14:creationId xmlns:p14="http://schemas.microsoft.com/office/powerpoint/2010/main" val="603352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134C4D-EFCE-4726-9D14-E00F5A2CE833}"/>
              </a:ext>
            </a:extLst>
          </p:cNvPr>
          <p:cNvSpPr/>
          <p:nvPr/>
        </p:nvSpPr>
        <p:spPr>
          <a:xfrm>
            <a:off x="702257" y="722806"/>
            <a:ext cx="37735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Century" panose="02040604050505020304" pitchFamily="18" charset="0"/>
              </a:rPr>
              <a:t>Advanced Analysis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559AA1-5616-4686-9D87-2786B31F2E24}"/>
              </a:ext>
            </a:extLst>
          </p:cNvPr>
          <p:cNvSpPr/>
          <p:nvPr/>
        </p:nvSpPr>
        <p:spPr>
          <a:xfrm>
            <a:off x="982140" y="2173130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B6AF0B-A1AB-4D74-BADD-7E025BD42A8B}"/>
              </a:ext>
            </a:extLst>
          </p:cNvPr>
          <p:cNvSpPr/>
          <p:nvPr/>
        </p:nvSpPr>
        <p:spPr>
          <a:xfrm>
            <a:off x="6585512" y="2173129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D505F6-B9BA-49D5-9260-EF3CA2446B6F}"/>
              </a:ext>
            </a:extLst>
          </p:cNvPr>
          <p:cNvSpPr/>
          <p:nvPr/>
        </p:nvSpPr>
        <p:spPr>
          <a:xfrm>
            <a:off x="982140" y="3013502"/>
            <a:ext cx="25239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</a:rPr>
              <a:t>Cluster Analysis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6E5623-55FB-4488-AFD2-065FFE00C2C8}"/>
              </a:ext>
            </a:extLst>
          </p:cNvPr>
          <p:cNvSpPr/>
          <p:nvPr/>
        </p:nvSpPr>
        <p:spPr>
          <a:xfrm>
            <a:off x="899012" y="3730763"/>
            <a:ext cx="47905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Identifying different student mental health profiles through cluster analysis offers a nuanced understanding of mental health patterns.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16998C-181F-49FF-BAED-E5F1D714D430}"/>
              </a:ext>
            </a:extLst>
          </p:cNvPr>
          <p:cNvSpPr/>
          <p:nvPr/>
        </p:nvSpPr>
        <p:spPr>
          <a:xfrm>
            <a:off x="6585512" y="3003022"/>
            <a:ext cx="30953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</a:rPr>
              <a:t>Regression Analysis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3A0476-63E2-499F-8C9D-7A0C19221A0F}"/>
              </a:ext>
            </a:extLst>
          </p:cNvPr>
          <p:cNvSpPr/>
          <p:nvPr/>
        </p:nvSpPr>
        <p:spPr>
          <a:xfrm>
            <a:off x="6157569" y="3730763"/>
            <a:ext cx="513541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Identifying predictors of the depression index through regression analysis provides valuable insights into the factors influencing mental well-being.</a:t>
            </a:r>
          </a:p>
        </p:txBody>
      </p:sp>
    </p:spTree>
    <p:extLst>
      <p:ext uri="{BB962C8B-B14F-4D97-AF65-F5344CB8AC3E}">
        <p14:creationId xmlns:p14="http://schemas.microsoft.com/office/powerpoint/2010/main" val="1555576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73368E-88FA-4505-AB69-B7628284C5B1}"/>
              </a:ext>
            </a:extLst>
          </p:cNvPr>
          <p:cNvSpPr/>
          <p:nvPr/>
        </p:nvSpPr>
        <p:spPr>
          <a:xfrm>
            <a:off x="369455" y="214806"/>
            <a:ext cx="37866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latin typeface="Century" panose="02040604050505020304" pitchFamily="18" charset="0"/>
              </a:rPr>
              <a:t>Additional Queries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676878-B631-4664-BBBC-ACDD8DB84DC5}"/>
              </a:ext>
            </a:extLst>
          </p:cNvPr>
          <p:cNvSpPr/>
          <p:nvPr/>
        </p:nvSpPr>
        <p:spPr>
          <a:xfrm>
            <a:off x="1722474" y="5343666"/>
            <a:ext cx="3214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Average Screen Time by Gender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C9D837-CC13-4F38-AA3D-BDDCEEA6B095}"/>
              </a:ext>
            </a:extLst>
          </p:cNvPr>
          <p:cNvSpPr/>
          <p:nvPr/>
        </p:nvSpPr>
        <p:spPr>
          <a:xfrm>
            <a:off x="7794403" y="5343666"/>
            <a:ext cx="23778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High Confidence Levels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A78815-EA5D-4CFB-9C80-E9E051B18CD2}"/>
              </a:ext>
            </a:extLst>
          </p:cNvPr>
          <p:cNvSpPr/>
          <p:nvPr/>
        </p:nvSpPr>
        <p:spPr>
          <a:xfrm>
            <a:off x="720436" y="5719864"/>
            <a:ext cx="521854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/>
              <a:t>Understanding the average screen time by gender sheds light on technology usage patterns and their potential impact on mental health.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777741-7C65-4913-988A-A125D3F3E6E1}"/>
              </a:ext>
            </a:extLst>
          </p:cNvPr>
          <p:cNvSpPr/>
          <p:nvPr/>
        </p:nvSpPr>
        <p:spPr>
          <a:xfrm>
            <a:off x="6253021" y="5719864"/>
            <a:ext cx="50357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/>
              <a:t>Exploring the number of students reporting high confidence levels offers insights into self-perception and mental well-being.</a:t>
            </a:r>
          </a:p>
        </p:txBody>
      </p:sp>
    </p:spTree>
    <p:extLst>
      <p:ext uri="{BB962C8B-B14F-4D97-AF65-F5344CB8AC3E}">
        <p14:creationId xmlns:p14="http://schemas.microsoft.com/office/powerpoint/2010/main" val="3981687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F9894A-07E2-4306-AB14-3D831850D2C6}"/>
              </a:ext>
            </a:extLst>
          </p:cNvPr>
          <p:cNvSpPr/>
          <p:nvPr/>
        </p:nvSpPr>
        <p:spPr>
          <a:xfrm>
            <a:off x="238040" y="316407"/>
            <a:ext cx="22797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Century" panose="02040604050505020304" pitchFamily="18" charset="0"/>
              </a:rPr>
              <a:t>Conclusion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6C6519-06C3-4863-A712-FD76391623E6}"/>
              </a:ext>
            </a:extLst>
          </p:cNvPr>
          <p:cNvSpPr/>
          <p:nvPr/>
        </p:nvSpPr>
        <p:spPr>
          <a:xfrm>
            <a:off x="929774" y="2209769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B64661-434A-4C8D-9061-CF63DF9729A9}"/>
              </a:ext>
            </a:extLst>
          </p:cNvPr>
          <p:cNvSpPr/>
          <p:nvPr/>
        </p:nvSpPr>
        <p:spPr>
          <a:xfrm>
            <a:off x="6570138" y="2209769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D3B295-256B-4EA8-8AF0-2CCC62361CBF}"/>
              </a:ext>
            </a:extLst>
          </p:cNvPr>
          <p:cNvSpPr/>
          <p:nvPr/>
        </p:nvSpPr>
        <p:spPr>
          <a:xfrm>
            <a:off x="1215503" y="2905780"/>
            <a:ext cx="43348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</a:rPr>
              <a:t>Impact of Social Connection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EFB7D-7887-4C40-B215-687C2D7543BE}"/>
              </a:ext>
            </a:extLst>
          </p:cNvPr>
          <p:cNvSpPr/>
          <p:nvPr/>
        </p:nvSpPr>
        <p:spPr>
          <a:xfrm>
            <a:off x="1012743" y="3683667"/>
            <a:ext cx="47403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Understanding the impact of social connection on the depression index provides valuable insights into the role of social relationships in mental health.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82BE5E-8F70-4E06-9B2B-5792A82C77E2}"/>
              </a:ext>
            </a:extLst>
          </p:cNvPr>
          <p:cNvSpPr/>
          <p:nvPr/>
        </p:nvSpPr>
        <p:spPr>
          <a:xfrm>
            <a:off x="6319756" y="2856100"/>
            <a:ext cx="493937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chemeClr val="bg1"/>
                </a:solidFill>
              </a:rPr>
              <a:t>Financial Situation and Mood/Outlook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27BAD6-C8AD-4AEB-9172-FF5053C9A1FD}"/>
              </a:ext>
            </a:extLst>
          </p:cNvPr>
          <p:cNvSpPr/>
          <p:nvPr/>
        </p:nvSpPr>
        <p:spPr>
          <a:xfrm>
            <a:off x="6419261" y="3683667"/>
            <a:ext cx="47403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Exploring the relationship between financial situation and mood/outlook on life sheds light on the intersection of financial well-being and mental health.</a:t>
            </a:r>
          </a:p>
        </p:txBody>
      </p:sp>
    </p:spTree>
    <p:extLst>
      <p:ext uri="{BB962C8B-B14F-4D97-AF65-F5344CB8AC3E}">
        <p14:creationId xmlns:p14="http://schemas.microsoft.com/office/powerpoint/2010/main" val="1688920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317</Words>
  <Application>Microsoft Office PowerPoint</Application>
  <PresentationFormat>Widescreen</PresentationFormat>
  <Paragraphs>41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Century</vt:lpstr>
      <vt:lpstr>Office Theme</vt:lpstr>
      <vt:lpstr>Analysing Student Mental Health:  A Comprehensive Guide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Analysing Student Mental Health:  A Comprehensive Guide</dc:title>
  <dc:creator>Pranav Nandeshwar</dc:creator>
  <cp:lastModifiedBy>Pranav Nandeshwar</cp:lastModifiedBy>
  <cp:revision>7</cp:revision>
  <dcterms:created xsi:type="dcterms:W3CDTF">2024-07-23T07:44:18Z</dcterms:created>
  <dcterms:modified xsi:type="dcterms:W3CDTF">2024-07-23T08:34:22Z</dcterms:modified>
</cp:coreProperties>
</file>

<file path=docProps/thumbnail.jpeg>
</file>